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7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680000" y="1440000"/>
            <a:ext cx="12168000" cy="93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56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纵横全域生理</a:t>
            </a:r>
            <a:endParaRPr sz="56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0000" y="2952000"/>
            <a:ext cx="12888000" cy="129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7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科斗玖机　一机顶九机</a:t>
            </a:r>
            <a:endParaRPr sz="7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0000" y="6192000"/>
            <a:ext cx="3456000" cy="43200"/>
          </a:xfrm>
          <a:prstGeom prst="rect">
            <a:avLst/>
          </a:prstGeom>
          <a:solidFill>
            <a:srgbClr val="0A0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28000" y="5832000"/>
            <a:ext cx="10800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多模态高通量生理监测与调控系统</a:t>
            </a:r>
            <a:endParaRPr sz="2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0" y="7128000"/>
            <a:ext cx="9792000" cy="1615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5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科斗玖机 KDJJ-09 —— 全域生理多模态高通量监测与调控系统。1024 道采集与 256 道刺激同机一体，标准 HDMI 接头可直连电动换向器；每通道任意切换采集或电刺激，兼具光电一体刺激与采集，兼容离体 MEA、非植入脑电帽与电化学监测。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0000" y="9216000"/>
            <a:ext cx="432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120">
                <a:solidFill>
                  <a:srgbClr val="0A0A0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KDJJ-09</a:t>
            </a:r>
            <a:endParaRPr sz="1600" b="1" spc="120">
              <a:solidFill>
                <a:srgbClr val="0A0A0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0000" y="9720000"/>
            <a:ext cx="4320000" cy="28800"/>
          </a:xfrm>
          <a:prstGeom prst="rect">
            <a:avLst/>
          </a:prstGeom>
          <a:solidFill>
            <a:srgbClr val="0A0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1_her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41099" y="5328000"/>
            <a:ext cx="3245801" cy="4320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2697899" y="5284800"/>
            <a:ext cx="3332201" cy="4406400"/>
          </a:xfrm>
          <a:prstGeom prst="rect">
            <a:avLst/>
          </a:prstGeom>
          <a:noFill/>
          <a:ln w="5080">
            <a:solidFill>
              <a:srgbClr val="D5D5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38160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50410">
                <a:srgbClr val="1F1F1F"/>
              </a:gs>
              <a:gs pos="0">
                <a:srgbClr val="020202"/>
              </a:gs>
              <a:gs pos="94000">
                <a:srgbClr val="424242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n>
                <a:noFill/>
              </a:ln>
              <a:noFill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864000"/>
            <a:ext cx="12240000" cy="115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6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一机顶九机</a:t>
            </a:r>
            <a:endParaRPr sz="6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2000" y="2736000"/>
            <a:ext cx="1296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 spc="40">
                <a:solidFill>
                  <a:srgbClr val="C8C8C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1024 道采集　·　256 道刺激　·　每通道任意切换　·　光电一体</a:t>
            </a:r>
            <a:endParaRPr sz="1600" b="0" spc="40">
              <a:solidFill>
                <a:srgbClr val="C8C8C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80000" y="1368000"/>
            <a:ext cx="3168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300" b="0" spc="10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KDJJ-09</a:t>
            </a:r>
            <a:endParaRPr sz="1300" b="0" spc="10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0" y="4176000"/>
            <a:ext cx="4464000" cy="24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</a:t>
            </a:r>
            <a:endParaRPr sz="16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8000" y="4248000"/>
            <a:ext cx="2088000" cy="57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批量</a:t>
            </a:r>
            <a:endParaRPr sz="32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000" y="6840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1024 道采集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0000" y="7362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256 道刺激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000" y="7884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≥8 只 × 32 道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0000" y="8406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≥64 只 × 2 道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40000" y="4176000"/>
            <a:ext cx="4464000" cy="24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endParaRPr sz="16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68000" y="4248000"/>
            <a:ext cx="2088000" cy="57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范式</a:t>
            </a:r>
            <a:endParaRPr sz="32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0000" y="6840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离体脑片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40000" y="7362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类脑器官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40000" y="7884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离体细胞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40000" y="8406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脑电帽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40000" y="8928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侵入式 · 半侵入式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40000" y="9450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清醒 · 麻醉 · 水生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240000" y="4176000"/>
            <a:ext cx="4464000" cy="24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6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</a:t>
            </a:r>
            <a:endParaRPr sz="16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868000" y="4248000"/>
            <a:ext cx="2088000" cy="57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信号</a:t>
            </a:r>
            <a:endParaRPr sz="32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40000" y="6840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EEG · ECoG · LFP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240000" y="7362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Spike · EMG · ECG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240000" y="7884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血压 · 温度 · 血氧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40000" y="8406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呼吸 · 加速度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240000" y="8928000"/>
            <a:ext cx="504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神经递质（电化学）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CORE SYSTEM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多模超级主机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3240000"/>
            <a:ext cx="4680000" cy="172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1600" b="1">
                <a:solidFill>
                  <a:srgbClr val="0A0A0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1024</a:t>
            </a:r>
            <a:endParaRPr sz="11600" b="1">
              <a:solidFill>
                <a:srgbClr val="0A0A0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0" y="5256000"/>
            <a:ext cx="468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1" spc="10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　采集通道</a:t>
            </a:r>
            <a:endParaRPr sz="1800" b="1" spc="10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8000" y="3240000"/>
            <a:ext cx="4680000" cy="172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1600" b="1">
                <a:solidFill>
                  <a:srgbClr val="0A0A0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256</a:t>
            </a:r>
            <a:endParaRPr sz="11600" b="1">
              <a:solidFill>
                <a:srgbClr val="0A0A0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8000" y="5256000"/>
            <a:ext cx="468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1" spc="10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　刺激通道</a:t>
            </a:r>
            <a:endParaRPr sz="1800" b="1" spc="10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0000" y="6192000"/>
            <a:ext cx="10512000" cy="288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40000" y="6624000"/>
            <a:ext cx="105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 HDMI 直连换向器</a:t>
            </a:r>
            <a:endParaRPr sz="19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0000" y="7056000"/>
            <a:ext cx="10512000" cy="4305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采用标准 HDMI 高清数据接头，可用标准 HDMI 导线与电动换向器直接通讯连接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0000" y="7812000"/>
            <a:ext cx="105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每通道任意切换</a:t>
            </a:r>
            <a:endParaRPr sz="19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40000" y="8244000"/>
            <a:ext cx="10512000" cy="4305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每个通道均可任意切换为采集或电刺激，并具备光电一体刺激与采集功能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0000" y="9000000"/>
            <a:ext cx="105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9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一机多动物</a:t>
            </a:r>
            <a:endParaRPr sz="19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0000" y="9432000"/>
            <a:ext cx="10512000" cy="4305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支持 ≥8 只动物每只 32 道记录与刺激，或 ≥64 只动物每只 2 道电生理信号采集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6" name="Picture 15" descr="02_device_dark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8000" y="4040243"/>
            <a:ext cx="5256000" cy="3943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SPECIFICATIONS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电气指标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2880000"/>
            <a:ext cx="540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 spc="10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参数项</a:t>
            </a:r>
            <a:endParaRPr sz="1200" b="1" spc="10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40000" y="2880000"/>
            <a:ext cx="720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 spc="10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规格</a:t>
            </a:r>
            <a:endParaRPr sz="1200" b="1" spc="10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0000" y="3240000"/>
            <a:ext cx="15408000" cy="28800"/>
          </a:xfrm>
          <a:prstGeom prst="rect">
            <a:avLst/>
          </a:prstGeom>
          <a:solidFill>
            <a:srgbClr val="0A0A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40000" y="3384000"/>
            <a:ext cx="15408000" cy="666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56000" y="3564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采样率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40000" y="3564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kHz – 30 kHz　可调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56000" y="4230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采样精度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40000" y="4230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16 bit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0000" y="4716000"/>
            <a:ext cx="15408000" cy="666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656000" y="4896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分辨率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40000" y="4896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0.25 μV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56000" y="5562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系统噪音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40000" y="5562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≤ 2.4 μVrms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40000" y="6048000"/>
            <a:ext cx="15408000" cy="666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56000" y="6228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共模抑制比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40000" y="6228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82 dB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56000" y="6894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输入阻抗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640000" y="6894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1.6 GΩ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440000" y="7380000"/>
            <a:ext cx="15408000" cy="666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656000" y="7560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输入范围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640000" y="7560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 ±5 mV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56000" y="8226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滤波范围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40000" y="8226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0.1 Hz – 20 kHz（支持硬件滤波）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440000" y="8712000"/>
            <a:ext cx="15408000" cy="666000"/>
          </a:xfrm>
          <a:prstGeom prst="rect">
            <a:avLst/>
          </a:prstGeom>
          <a:solidFill>
            <a:srgbClr val="F7F7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656000" y="8892000"/>
            <a:ext cx="684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实际记录噪音</a:t>
            </a:r>
            <a:endParaRPr sz="17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40000" y="8892000"/>
            <a:ext cx="7920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≤ 10 μV（抗干扰能力强）</a:t>
            </a:r>
            <a:endParaRPr sz="1700" b="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0000" y="9612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以上为设备标称指标；实际带宽与噪声表现受电极、线缆与屏蔽条件影响。</a:t>
            </a:r>
            <a:endParaRPr sz="1100" b="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MULTI-MODALITY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监测，不止一种信号；调控，不限一种手段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3456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电生理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0" y="3906000"/>
            <a:ext cx="496800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EEG / ECoG / LFP / Spike / EMG / ECG，1024 道同机采集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0000" y="5040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生命体征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0000" y="5490000"/>
            <a:ext cx="496800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体温、血氧饱和度、呼吸、血压、加速度同步记录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0000" y="6624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电化学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0000" y="7074000"/>
            <a:ext cx="496800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兼容神经递质监测模块，可分辨递质类型并做长时间追踪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2000" y="3456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诱发与行为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11975" y="3905885"/>
            <a:ext cx="4576445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听视觉诱发电位自动分析；兼容多种行为视频系统并同步保存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12000" y="5040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刺激调控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11975" y="5490210"/>
            <a:ext cx="456946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≥256 道刺激，±7 V 内 10 nA – 67 mA，支持光电一体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12000" y="6624000"/>
            <a:ext cx="5112000" cy="3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范式覆盖</a:t>
            </a:r>
            <a:endParaRPr sz="18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11975" y="7073900"/>
            <a:ext cx="4569460" cy="830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离体脑片、类脑器官、在体植入、非植入脑电帽、水生动物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Picture 16" descr="11_matrix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64000" y="3423372"/>
            <a:ext cx="5184000" cy="481725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664000" y="8640000"/>
            <a:ext cx="518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600" b="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多模态能力矩阵</a:t>
            </a:r>
            <a:endParaRPr sz="1600" b="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HEADSTAGE &amp; ELECTRODE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1.3 g 前置放大器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pic>
        <p:nvPicPr>
          <p:cNvPr id="5" name="Picture 4" descr="03_head1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5672" y="3096000"/>
            <a:ext cx="3728655" cy="2808000"/>
          </a:xfrm>
          <a:prstGeom prst="rect">
            <a:avLst/>
          </a:prstGeom>
        </p:spPr>
      </p:pic>
      <p:pic>
        <p:nvPicPr>
          <p:cNvPr id="6" name="Picture 5" descr="04_head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750" y="6120000"/>
            <a:ext cx="3442500" cy="2592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40000" y="8856000"/>
            <a:ext cx="6624000" cy="279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 通道 ／ 32 通道 前置放大器接头</a:t>
            </a:r>
            <a:endParaRPr sz="1400" b="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9144000" y="2808000"/>
            <a:ext cx="7704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≤ 1.3 g</a:t>
            </a:r>
            <a:endParaRPr sz="30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TextBox 8"/>
          <p:cNvSpPr txBox="1"/>
          <p:nvPr>
            <p:custDataLst>
              <p:tags r:id="rId4"/>
            </p:custDataLst>
          </p:nvPr>
        </p:nvSpPr>
        <p:spPr>
          <a:xfrm>
            <a:off x="9144000" y="3348000"/>
            <a:ext cx="770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6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接头重量</a:t>
            </a:r>
            <a:endParaRPr sz="1600" b="1" spc="6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9144000" y="3636000"/>
            <a:ext cx="7704000" cy="344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集成加速度传感器，进行活动量分析</a:t>
            </a:r>
            <a:endParaRPr sz="16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ectangle 10"/>
          <p:cNvSpPr/>
          <p:nvPr>
            <p:custDataLst>
              <p:tags r:id="rId6"/>
            </p:custDataLst>
          </p:nvPr>
        </p:nvSpPr>
        <p:spPr>
          <a:xfrm>
            <a:off x="9144000" y="4068000"/>
            <a:ext cx="7704000" cy="216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>
            <p:custDataLst>
              <p:tags r:id="rId7"/>
            </p:custDataLst>
          </p:nvPr>
        </p:nvSpPr>
        <p:spPr>
          <a:xfrm>
            <a:off x="9144000" y="4392000"/>
            <a:ext cx="7704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Micro-HDMI</a:t>
            </a:r>
            <a:endParaRPr sz="30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>
            <p:custDataLst>
              <p:tags r:id="rId8"/>
            </p:custDataLst>
          </p:nvPr>
        </p:nvSpPr>
        <p:spPr>
          <a:xfrm>
            <a:off x="9144000" y="4932000"/>
            <a:ext cx="770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6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可选可更换接头</a:t>
            </a:r>
            <a:endParaRPr sz="1600" b="1" spc="6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>
            <p:custDataLst>
              <p:tags r:id="rId9"/>
            </p:custDataLst>
          </p:nvPr>
        </p:nvSpPr>
        <p:spPr>
          <a:xfrm>
            <a:off x="9144000" y="5220000"/>
            <a:ext cx="7704000" cy="344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也可选择与数据线做成一体</a:t>
            </a:r>
            <a:endParaRPr sz="16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Rectangle 14"/>
          <p:cNvSpPr/>
          <p:nvPr>
            <p:custDataLst>
              <p:tags r:id="rId10"/>
            </p:custDataLst>
          </p:nvPr>
        </p:nvSpPr>
        <p:spPr>
          <a:xfrm>
            <a:off x="9144000" y="5652000"/>
            <a:ext cx="7704000" cy="216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>
            <p:custDataLst>
              <p:tags r:id="rId11"/>
            </p:custDataLst>
          </p:nvPr>
        </p:nvSpPr>
        <p:spPr>
          <a:xfrm>
            <a:off x="9144000" y="5976000"/>
            <a:ext cx="7704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1.27 Samtec</a:t>
            </a:r>
            <a:endParaRPr sz="30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>
            <p:custDataLst>
              <p:tags r:id="rId12"/>
            </p:custDataLst>
          </p:nvPr>
        </p:nvSpPr>
        <p:spPr>
          <a:xfrm>
            <a:off x="9144000" y="6516000"/>
            <a:ext cx="770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6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标准接头</a:t>
            </a:r>
            <a:endParaRPr sz="1600" b="1" spc="6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13"/>
            </p:custDataLst>
          </p:nvPr>
        </p:nvSpPr>
        <p:spPr>
          <a:xfrm>
            <a:off x="9144000" y="6804000"/>
            <a:ext cx="7704000" cy="344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 通道或 4 道前放，国产常用电极直插直用</a:t>
            </a:r>
            <a:endParaRPr sz="16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>
            <p:custDataLst>
              <p:tags r:id="rId14"/>
            </p:custDataLst>
          </p:nvPr>
        </p:nvSpPr>
        <p:spPr>
          <a:xfrm>
            <a:off x="9144000" y="7236000"/>
            <a:ext cx="7704000" cy="216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>
            <p:custDataLst>
              <p:tags r:id="rId15"/>
            </p:custDataLst>
          </p:nvPr>
        </p:nvSpPr>
        <p:spPr>
          <a:xfrm>
            <a:off x="9144000" y="7560000"/>
            <a:ext cx="7704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 折</a:t>
            </a:r>
            <a:endParaRPr sz="30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>
            <p:custDataLst>
              <p:tags r:id="rId16"/>
            </p:custDataLst>
          </p:nvPr>
        </p:nvSpPr>
        <p:spPr>
          <a:xfrm>
            <a:off x="9144000" y="8100000"/>
            <a:ext cx="770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6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耗材支持</a:t>
            </a:r>
            <a:endParaRPr sz="1600" b="1" spc="6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>
            <p:custDataLst>
              <p:tags r:id="rId17"/>
            </p:custDataLst>
          </p:nvPr>
        </p:nvSpPr>
        <p:spPr>
          <a:xfrm>
            <a:off x="9144000" y="8388000"/>
            <a:ext cx="7704000" cy="344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提供不超过市场价 8 折的后期耗材</a:t>
            </a:r>
            <a:endParaRPr sz="16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Rectangle 22"/>
          <p:cNvSpPr/>
          <p:nvPr>
            <p:custDataLst>
              <p:tags r:id="rId18"/>
            </p:custDataLst>
          </p:nvPr>
        </p:nvSpPr>
        <p:spPr>
          <a:xfrm>
            <a:off x="9144000" y="8820000"/>
            <a:ext cx="7704000" cy="216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440000" y="9360000"/>
            <a:ext cx="15408000" cy="415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电极自动植入装置：XYZ 三轴可调，Z 轴电驱动，植入精度 ≥1 μm/S——从手动推进到程序化植入，重复性不再依赖手感。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SOFTWARE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实时软件：边采边看边闭环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3096000"/>
            <a:ext cx="15408000" cy="4425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实时自动检测睡眠、癫痫脑电、神经元放电等特征值，可设频率段阈值与放电率阈值触发闭环调控；支持电极在线自动阻抗测量并输出阻抗报告。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0000" y="4176000"/>
            <a:ext cx="4824000" cy="4032000"/>
          </a:xfrm>
          <a:prstGeom prst="rect">
            <a:avLst/>
          </a:prstGeom>
          <a:solidFill>
            <a:srgbClr val="0808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06_sw_para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8000" y="5064605"/>
            <a:ext cx="4608000" cy="225478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0000" y="8424000"/>
            <a:ext cx="482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3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一体高通量采集刺激</a:t>
            </a:r>
            <a:endParaRPr sz="1600" b="1" spc="3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96000" y="4176000"/>
            <a:ext cx="4824000" cy="4032000"/>
          </a:xfrm>
          <a:prstGeom prst="rect">
            <a:avLst/>
          </a:prstGeom>
          <a:solidFill>
            <a:srgbClr val="0808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08_sw_lo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181" y="4284000"/>
            <a:ext cx="4031636" cy="3816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96000" y="8424000"/>
            <a:ext cx="482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3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实时闭环 / 诱发 / 步态分析</a:t>
            </a:r>
            <a:endParaRPr sz="1600" b="1" spc="3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952000" y="4176000"/>
            <a:ext cx="4824000" cy="4032000"/>
          </a:xfrm>
          <a:prstGeom prst="rect">
            <a:avLst/>
          </a:prstGeom>
          <a:solidFill>
            <a:srgbClr val="0808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07_sw_wav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0782" y="4284000"/>
            <a:ext cx="2986434" cy="3816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952000" y="8424000"/>
            <a:ext cx="4824000" cy="3194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 spc="30">
                <a:solidFill>
                  <a:srgbClr val="22222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多通道波形与 Spike 视图</a:t>
            </a:r>
            <a:endParaRPr sz="1600" b="1" spc="30">
              <a:solidFill>
                <a:srgbClr val="22222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40000" y="9144000"/>
            <a:ext cx="15408000" cy="415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同时查看所有通道单神经元信号窗口，也可单独调用任一道 Spike 窗口；通讯协议开源，可与其他设备联动在线分析并输出外触发信号。</a:t>
            </a:r>
            <a:endParaRPr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720000"/>
            <a:ext cx="15408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 spc="18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WHAT YOU GET</a:t>
            </a:r>
            <a:endParaRPr sz="1100" b="1" spc="18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0000" y="1080000"/>
            <a:ext cx="15408000" cy="100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5400" b="1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交付配置</a:t>
            </a:r>
            <a:endParaRPr sz="5400" b="1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768000" y="9639000"/>
            <a:ext cx="1080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1100" b="0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100" b="0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33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01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88000" y="32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1024 道采集与刺激设备主机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0000" y="37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40000" y="42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02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88000" y="41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 通道迷你 Headstage 及线 ×6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0000" y="46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0000" y="51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03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88000" y="50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 通道迷你 Headstage 及线 ×2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440000" y="55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40000" y="60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04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88000" y="59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 道放大器盒 ×4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40000" y="64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40000" y="69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05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88000" y="68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 米 6 路换向器传出信号线 ×16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440000" y="73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440000" y="78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06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088000" y="77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 米 6 路换向器传入信号线 ×8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440000" y="82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440000" y="87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07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88000" y="8658000"/>
            <a:ext cx="7128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转接头 ×4</a:t>
            </a:r>
            <a:endParaRPr sz="16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440000" y="91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16000" y="33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08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864000" y="32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电极夹持器 ×1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216000" y="37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16000" y="42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09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864000" y="41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程控电刺激器 ×1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216000" y="46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16000" y="51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864000" y="50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层屏蔽台 ×1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216000" y="55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216000" y="60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864000" y="59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 路换向器 ×8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216000" y="64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216000" y="69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864000" y="68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换向器支架 ×8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9216000" y="73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16000" y="78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864000" y="77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电动微操 ×1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216000" y="82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216000" y="8712000"/>
            <a:ext cx="504000" cy="2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8A8A8A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14</a:t>
            </a:r>
            <a:endParaRPr sz="1200" b="1">
              <a:solidFill>
                <a:srgbClr val="8A8A8A"/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864000" y="8658000"/>
            <a:ext cx="712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20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高性能数据采集服务器 ×1</a:t>
            </a:r>
            <a:endParaRPr sz="20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216000" y="9180000"/>
            <a:ext cx="7128000" cy="18000"/>
          </a:xfrm>
          <a:prstGeom prst="rect">
            <a:avLst/>
          </a:prstGeom>
          <a:solidFill>
            <a:srgbClr val="D5D5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440000" y="9432000"/>
            <a:ext cx="15408000" cy="3441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6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另含：电极自动植入装置（XYZ 可调，Z 轴电驱动）、年度线下培训——每年至少一次，确保实验室长期具备操作能力。</a:t>
            </a:r>
            <a:endParaRPr sz="16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288000" cy="58320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50410">
                <a:srgbClr val="1F1F1F"/>
              </a:gs>
              <a:gs pos="0">
                <a:srgbClr val="020202"/>
              </a:gs>
              <a:gs pos="96000">
                <a:srgbClr val="424242"/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936000"/>
            <a:ext cx="15120000" cy="12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科斗玖机</a:t>
            </a:r>
            <a:endParaRPr sz="7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0000" y="2520000"/>
            <a:ext cx="15840000" cy="12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告别日「理」万机</a:t>
            </a:r>
            <a:endParaRPr sz="7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0000" y="4464000"/>
            <a:ext cx="15120000" cy="36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 spc="50">
                <a:solidFill>
                  <a:srgbClr val="A8A8A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1024 道采集　·　256 道刺激　·　一机顶九机</a:t>
            </a:r>
            <a:endParaRPr sz="1600" b="0" spc="50">
              <a:solidFill>
                <a:srgbClr val="A8A8A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0000" y="6624000"/>
            <a:ext cx="9000000" cy="12553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24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采集、刺激、光电、行为、生命体征、电化学——</a:t>
            </a:r>
            <a:endParaRPr sz="24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70000"/>
              </a:lnSpc>
            </a:pPr>
            <a:r>
              <a:rPr sz="2400" b="0">
                <a:solidFill>
                  <a:srgbClr val="0A0A0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同一台主机，同一条时间轴。</a:t>
            </a:r>
            <a:endParaRPr sz="2400" b="0">
              <a:solidFill>
                <a:srgbClr val="0A0A0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0000" y="8568000"/>
            <a:ext cx="9000000" cy="10458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如需详细报价、样机演示或实验方案建议，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70000"/>
              </a:lnSpc>
            </a:pPr>
            <a:r>
              <a:rPr sz="2000" b="0">
                <a:solidFill>
                  <a:srgbClr val="505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请联系我司销售与技术团队。</a:t>
            </a:r>
            <a:endParaRPr sz="2000" b="0">
              <a:solidFill>
                <a:srgbClr val="505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" name="Picture 7" descr="01_hero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1872" y="6336000"/>
            <a:ext cx="2380254" cy="3168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2878672" y="6292800"/>
            <a:ext cx="2466654" cy="3254400"/>
          </a:xfrm>
          <a:prstGeom prst="rect">
            <a:avLst/>
          </a:prstGeom>
          <a:noFill/>
          <a:ln w="5080">
            <a:solidFill>
              <a:srgbClr val="D5D5D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376000" y="9684000"/>
            <a:ext cx="5472000" cy="21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0">
                <a:solidFill>
                  <a:srgbClr val="8A8A8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科斗玖机 KDJJ-09</a:t>
            </a:r>
            <a:endParaRPr sz="1000" b="0">
              <a:solidFill>
                <a:srgbClr val="8A8A8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2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3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4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5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6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7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8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9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0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1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2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3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4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5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ags/tag16.xml><?xml version="1.0" encoding="utf-8"?>
<p:tagLst xmlns:p="http://schemas.openxmlformats.org/presentationml/2006/main">
  <p:tag name="KSO_WM_DIAGRAM_VIRTUALLY_FRAME" val="{&quot;height&quot;:475.0866141732284,&quot;left&quot;:720,&quot;top&quot;:221.1023622047244,&quot;width&quot;:606.6141732283464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1806</Words>
  <Application>WPS 演示</Application>
  <PresentationFormat>On-screen Show (4:3)</PresentationFormat>
  <Paragraphs>292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7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S-slJrm</cp:lastModifiedBy>
  <cp:revision>2</cp:revision>
  <dcterms:created xsi:type="dcterms:W3CDTF">2013-01-27T09:14:00Z</dcterms:created>
  <dcterms:modified xsi:type="dcterms:W3CDTF">2026-10-27T02:05:10Z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2052-12.1.0.28802</vt:lpwstr>
  </property>
  <property fmtid="{D5CDD505-2E9C-101B-9397-08002B2CF9AE}" pid="3" name="ICV">
    <vt:lpwstr>A649EACC96654F1CBB699AD86C8BB7CA_13</vt:lpwstr>
  </property>
</Properties>
</file>